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9345613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93332" y="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9F58-F2BD-4B03-B509-BB4F40795F85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244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3332" y="672244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80AE-0AA7-4BE7-8B99-933FFD35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5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1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55FA-3C5D-4700-80F1-BF4D3FEDB1E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F2ED-8320-4930-A0C1-002D929F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136" y="45720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Presented 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Corey Lee Wilson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IFMA IE Chapter President &amp; FMP; LEED AP O&amp;M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" y="304800"/>
            <a:ext cx="73152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" y="2133600"/>
            <a:ext cx="7315199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0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Ask the WMWD Experts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048000"/>
            <a:ext cx="7620000" cy="3352800"/>
          </a:xfrm>
        </p:spPr>
        <p:txBody>
          <a:bodyPr>
            <a:normAutofit fontScale="92500" lnSpcReduction="10000"/>
          </a:bodyPr>
          <a:lstStyle/>
          <a:p>
            <a:endParaRPr lang="en-US" sz="1800" dirty="0"/>
          </a:p>
          <a:p>
            <a:pPr algn="ctr"/>
            <a:r>
              <a:rPr lang="en-US" sz="2400" b="1" dirty="0" smtClean="0"/>
              <a:t>Mallory Gandara </a:t>
            </a:r>
          </a:p>
          <a:p>
            <a:pPr algn="ctr"/>
            <a:r>
              <a:rPr lang="en-US" sz="2000" dirty="0" smtClean="0"/>
              <a:t>MGandara@wmwd.com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Water Use Efficiency for Commercial Business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Pamela Pavela</a:t>
            </a:r>
          </a:p>
          <a:p>
            <a:pPr algn="ctr"/>
            <a:r>
              <a:rPr lang="en-US" sz="2000" dirty="0" smtClean="0"/>
              <a:t>PPavela@wmwd.com</a:t>
            </a:r>
          </a:p>
          <a:p>
            <a:pPr algn="ctr"/>
            <a:r>
              <a:rPr lang="en-US" sz="2400" b="1" i="0" dirty="0" smtClean="0">
                <a:solidFill>
                  <a:srgbClr val="0070C0"/>
                </a:solidFill>
                <a:ea typeface="Arial" charset="77"/>
                <a:cs typeface="Arial" charset="77"/>
              </a:rPr>
              <a:t>Landscape Programs, Rebates, and Resources</a:t>
            </a:r>
            <a:r>
              <a:rPr lang="en-US" sz="2400" i="0" dirty="0" smtClean="0">
                <a:solidFill>
                  <a:srgbClr val="0070C0"/>
                </a:solidFill>
                <a:ea typeface="Arial" charset="77"/>
                <a:cs typeface="Arial" charset="77"/>
              </a:rPr>
              <a:t/>
            </a:r>
            <a:br>
              <a:rPr lang="en-US" sz="2400" i="0" dirty="0" smtClean="0">
                <a:solidFill>
                  <a:srgbClr val="0070C0"/>
                </a:solidFill>
                <a:ea typeface="Arial" charset="77"/>
                <a:cs typeface="Arial" charset="77"/>
              </a:rPr>
            </a:br>
            <a:endParaRPr lang="en-US" sz="2400" b="0" i="0" dirty="0" smtClean="0">
              <a:solidFill>
                <a:srgbClr val="0070C0"/>
              </a:solidFill>
              <a:ea typeface="Arial" charset="77"/>
              <a:cs typeface="Arial" charset="77"/>
            </a:endParaRPr>
          </a:p>
          <a:p>
            <a:pPr algn="ctr"/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28787"/>
            <a:ext cx="20574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38600"/>
            <a:ext cx="5486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Worst drought on record so far this year!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72000"/>
            <a:ext cx="7696200" cy="1600200"/>
          </a:xfrm>
        </p:spPr>
        <p:txBody>
          <a:bodyPr>
            <a:normAutofit/>
          </a:bodyPr>
          <a:lstStyle/>
          <a:p>
            <a:r>
              <a:rPr lang="en-US" sz="2000" dirty="0"/>
              <a:t>With California facing one of the most severe droughts on record, Governor Brown declared a drought State of Emergency in January </a:t>
            </a:r>
            <a:r>
              <a:rPr lang="en-US" sz="2000" dirty="0" smtClean="0"/>
              <a:t>2014 and </a:t>
            </a:r>
            <a:r>
              <a:rPr lang="en-US" sz="2000" dirty="0"/>
              <a:t>directed state officials to take all necessary actions to prepare for water shortages</a:t>
            </a:r>
            <a:r>
              <a:rPr lang="en-US" sz="2000" dirty="0" smtClean="0"/>
              <a:t>.</a:t>
            </a:r>
            <a:endParaRPr lang="en-US" sz="1800" dirty="0" smtClean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4864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6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352800"/>
            <a:ext cx="7620000" cy="47148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California’s Leaders React to Historic Drought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810000"/>
            <a:ext cx="7620000" cy="2590800"/>
          </a:xfrm>
        </p:spPr>
        <p:txBody>
          <a:bodyPr>
            <a:normAutofit fontScale="92500"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700" dirty="0" smtClean="0"/>
              <a:t>Gov. </a:t>
            </a:r>
            <a:r>
              <a:rPr lang="en-US" sz="1700" dirty="0"/>
              <a:t>Brown </a:t>
            </a:r>
            <a:r>
              <a:rPr lang="en-US" sz="1700" dirty="0" smtClean="0"/>
              <a:t>convened </a:t>
            </a:r>
            <a:r>
              <a:rPr lang="en-US" sz="1700" dirty="0"/>
              <a:t>an interagency Drought Task Force to provide a coordinated assessment of the State’s dry conditions and provide recommendations on current and future state actions. </a:t>
            </a:r>
            <a:endParaRPr lang="en-US" sz="1700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700" dirty="0" smtClean="0"/>
              <a:t>Mandatory Water Conservation Regulation went into effect on July 29, 2014 - The new conservation regulation from the State Water Board targets outdoor urban water use.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700" dirty="0" smtClean="0"/>
              <a:t>In </a:t>
            </a:r>
            <a:r>
              <a:rPr lang="en-US" sz="1700" dirty="0"/>
              <a:t>support of this unified effort, all state agencies with a role in supporting drought mitigation and relief efforts are organized under the Incident Command </a:t>
            </a:r>
            <a:r>
              <a:rPr lang="en-US" sz="1700" dirty="0" smtClean="0"/>
              <a:t>System.  </a:t>
            </a:r>
            <a:endParaRPr lang="en-US" sz="17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prstClr val="black"/>
                </a:solidFill>
              </a:rPr>
              <a:t>California’s </a:t>
            </a:r>
            <a:r>
              <a:rPr lang="en-US" sz="1700" dirty="0">
                <a:solidFill>
                  <a:prstClr val="black"/>
                </a:solidFill>
              </a:rPr>
              <a:t>legislature approved yesterday </a:t>
            </a:r>
            <a:r>
              <a:rPr lang="en-US" sz="1700" dirty="0" smtClean="0">
                <a:solidFill>
                  <a:prstClr val="black"/>
                </a:solidFill>
              </a:rPr>
              <a:t>August 13, 2014, a </a:t>
            </a:r>
            <a:r>
              <a:rPr lang="en-US" sz="1700" dirty="0">
                <a:solidFill>
                  <a:prstClr val="black"/>
                </a:solidFill>
              </a:rPr>
              <a:t>$7.5 billion water plan for </a:t>
            </a:r>
            <a:r>
              <a:rPr lang="en-US" sz="1700" dirty="0" smtClean="0">
                <a:solidFill>
                  <a:prstClr val="black"/>
                </a:solidFill>
              </a:rPr>
              <a:t>the November </a:t>
            </a:r>
            <a:r>
              <a:rPr lang="en-US" sz="1700" dirty="0">
                <a:solidFill>
                  <a:prstClr val="black"/>
                </a:solidFill>
              </a:rPr>
              <a:t>2014 ballot.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1"/>
            <a:ext cx="662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2296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Ways We Can Save and Reduce Water Use By: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111500" cy="3733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0" y="1524000"/>
            <a:ext cx="4191000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Monitoring </a:t>
            </a:r>
            <a:r>
              <a:rPr lang="en-US" sz="2400" b="1" dirty="0" smtClean="0"/>
              <a:t>water </a:t>
            </a:r>
            <a:r>
              <a:rPr lang="en-US" sz="2400" b="1" dirty="0"/>
              <a:t>u</a:t>
            </a:r>
            <a:r>
              <a:rPr lang="en-US" sz="2400" b="1" dirty="0" smtClean="0"/>
              <a:t>sage </a:t>
            </a:r>
            <a:r>
              <a:rPr lang="en-US" sz="2400" b="1" dirty="0"/>
              <a:t>p</a:t>
            </a:r>
            <a:r>
              <a:rPr lang="en-US" sz="2400" b="1" dirty="0" smtClean="0"/>
              <a:t>erformance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Reducing i</a:t>
            </a:r>
            <a:r>
              <a:rPr lang="en-US" sz="2400" b="1" dirty="0" smtClean="0"/>
              <a:t>ndoor </a:t>
            </a:r>
            <a:r>
              <a:rPr lang="en-US" sz="2400" b="1" dirty="0"/>
              <a:t>p</a:t>
            </a:r>
            <a:r>
              <a:rPr lang="en-US" sz="2400" b="1" dirty="0" smtClean="0"/>
              <a:t>otable </a:t>
            </a:r>
            <a:r>
              <a:rPr lang="en-US" sz="2400" b="1" dirty="0"/>
              <a:t>w</a:t>
            </a:r>
            <a:r>
              <a:rPr lang="en-US" sz="2400" b="1" dirty="0" smtClean="0"/>
              <a:t>ater </a:t>
            </a:r>
            <a:r>
              <a:rPr lang="en-US" sz="2400" b="1" dirty="0"/>
              <a:t>c</a:t>
            </a:r>
            <a:r>
              <a:rPr lang="en-US" sz="2400" b="1" dirty="0" smtClean="0"/>
              <a:t>onsumption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Reducing p</a:t>
            </a:r>
            <a:r>
              <a:rPr lang="en-US" sz="2400" b="1" dirty="0" smtClean="0"/>
              <a:t>rocess </a:t>
            </a:r>
            <a:r>
              <a:rPr lang="en-US" sz="2400" b="1" dirty="0"/>
              <a:t>w</a:t>
            </a:r>
            <a:r>
              <a:rPr lang="en-US" sz="2400" b="1" dirty="0" smtClean="0"/>
              <a:t>ater usage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Practicing w</a:t>
            </a:r>
            <a:r>
              <a:rPr lang="en-US" sz="2400" b="1" dirty="0" smtClean="0"/>
              <a:t>ater </a:t>
            </a:r>
            <a:r>
              <a:rPr lang="en-US" sz="2400" b="1" dirty="0"/>
              <a:t>e</a:t>
            </a:r>
            <a:r>
              <a:rPr lang="en-US" sz="2400" b="1" dirty="0" smtClean="0"/>
              <a:t>fficient </a:t>
            </a:r>
            <a:r>
              <a:rPr lang="en-US" sz="2400" b="1" dirty="0"/>
              <a:t>l</a:t>
            </a:r>
            <a:r>
              <a:rPr lang="en-US" sz="2400" b="1" dirty="0" smtClean="0"/>
              <a:t>andscaping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52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73050"/>
            <a:ext cx="2486026" cy="2165350"/>
          </a:xfrm>
        </p:spPr>
        <p:txBody>
          <a:bodyPr>
            <a:noAutofit/>
          </a:bodyPr>
          <a:lstStyle/>
          <a:p>
            <a:r>
              <a:rPr lang="en-US" sz="3200" dirty="0"/>
              <a:t>Monitoring Water </a:t>
            </a:r>
            <a:r>
              <a:rPr lang="en-US" sz="3200" dirty="0" smtClean="0"/>
              <a:t>Usage Performance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361" y="273050"/>
            <a:ext cx="5634039" cy="60515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Efficiency measures can </a:t>
            </a:r>
            <a:r>
              <a:rPr lang="en-US" sz="2400" dirty="0" smtClean="0"/>
              <a:t>reduce </a:t>
            </a:r>
            <a:r>
              <a:rPr lang="en-US" sz="2400" dirty="0"/>
              <a:t>water use </a:t>
            </a:r>
            <a:r>
              <a:rPr lang="en-US" sz="2400" dirty="0" smtClean="0"/>
              <a:t>by 30% or more.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</a:t>
            </a:r>
            <a:r>
              <a:rPr lang="en-US" sz="2400" dirty="0" smtClean="0"/>
              <a:t>irst step to improving water efficiency is to understand current performance.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By tracking water use alongside energy use, organizations can better understand how these resources relate to each other.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Make integrated management decisions that increase overall efficiency and verify savings from improvement projects in both water and energy systems.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37" y="2895600"/>
            <a:ext cx="240506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73050"/>
            <a:ext cx="2486026" cy="2622550"/>
          </a:xfrm>
        </p:spPr>
        <p:txBody>
          <a:bodyPr>
            <a:noAutofit/>
          </a:bodyPr>
          <a:lstStyle/>
          <a:p>
            <a:r>
              <a:rPr lang="en-US" sz="3200" dirty="0"/>
              <a:t>Reducing Indoor Potable Water </a:t>
            </a:r>
            <a:r>
              <a:rPr lang="en-US" sz="3200" dirty="0" smtClean="0"/>
              <a:t>Consumption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361" y="273050"/>
            <a:ext cx="5634039" cy="60515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Example: A Boston </a:t>
            </a:r>
            <a:r>
              <a:rPr lang="en-US" sz="2400" dirty="0"/>
              <a:t>building installed 30 faucet aerators and reduced annual </a:t>
            </a:r>
            <a:r>
              <a:rPr lang="en-US" sz="2400" dirty="0" smtClean="0"/>
              <a:t>indoor </a:t>
            </a:r>
            <a:r>
              <a:rPr lang="en-US" sz="2400" dirty="0"/>
              <a:t>water consumption by 190,000 gallons</a:t>
            </a:r>
            <a:r>
              <a:rPr lang="en-US" sz="2400" dirty="0" smtClean="0"/>
              <a:t>.</a:t>
            </a:r>
            <a:r>
              <a:rPr lang="en-US" sz="2400" dirty="0"/>
              <a:t> C</a:t>
            </a:r>
            <a:r>
              <a:rPr lang="en-US" sz="2400" dirty="0" smtClean="0"/>
              <a:t>ost </a:t>
            </a:r>
            <a:r>
              <a:rPr lang="en-US" sz="2400" dirty="0"/>
              <a:t>of the materials and labor totaled $300, and the </a:t>
            </a:r>
            <a:r>
              <a:rPr lang="en-US" sz="2400" dirty="0" smtClean="0"/>
              <a:t>change saved </a:t>
            </a:r>
            <a:r>
              <a:rPr lang="en-US" sz="2400" dirty="0"/>
              <a:t>$1,250 per year, </a:t>
            </a:r>
            <a:r>
              <a:rPr lang="en-US" sz="2400" dirty="0" smtClean="0"/>
              <a:t>with a return on investment (ROI) </a:t>
            </a:r>
            <a:r>
              <a:rPr lang="en-US" sz="2400" dirty="0"/>
              <a:t>of 2 </a:t>
            </a:r>
            <a:r>
              <a:rPr lang="en-US" sz="2400" dirty="0" smtClean="0"/>
              <a:t>months. 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Install </a:t>
            </a:r>
            <a:r>
              <a:rPr lang="en-US" sz="2400" dirty="0"/>
              <a:t>building </a:t>
            </a:r>
            <a:r>
              <a:rPr lang="en-US" sz="2400" dirty="0" smtClean="0"/>
              <a:t>upgrades </a:t>
            </a:r>
            <a:r>
              <a:rPr lang="en-US" sz="2400" dirty="0"/>
              <a:t>such </a:t>
            </a:r>
            <a:r>
              <a:rPr lang="en-US" sz="2400" dirty="0" smtClean="0"/>
              <a:t>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Low consumption and dual flush toilets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Flow restrictors </a:t>
            </a:r>
            <a:r>
              <a:rPr lang="en-US" sz="2000" dirty="0"/>
              <a:t>on existing </a:t>
            </a:r>
            <a:r>
              <a:rPr lang="en-US" sz="2000" dirty="0" smtClean="0"/>
              <a:t>fixtures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Electronic controls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Waterless urinals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 smtClean="0"/>
              <a:t>Tankless</a:t>
            </a:r>
            <a:r>
              <a:rPr lang="en-US" sz="2000" dirty="0" smtClean="0"/>
              <a:t> water heaters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3352800"/>
            <a:ext cx="2209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5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2133600" cy="2698750"/>
          </a:xfrm>
        </p:spPr>
        <p:txBody>
          <a:bodyPr>
            <a:noAutofit/>
          </a:bodyPr>
          <a:lstStyle/>
          <a:p>
            <a:r>
              <a:rPr lang="en-US" sz="3200" dirty="0"/>
              <a:t>Reducing </a:t>
            </a:r>
            <a:r>
              <a:rPr lang="en-US" sz="3200" dirty="0" smtClean="0"/>
              <a:t>Process Water </a:t>
            </a:r>
            <a:br>
              <a:rPr lang="en-US" sz="3200" dirty="0" smtClean="0"/>
            </a:br>
            <a:r>
              <a:rPr lang="en-US" sz="3200" dirty="0" smtClean="0"/>
              <a:t>Usage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3050"/>
            <a:ext cx="6400801" cy="33845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Process </a:t>
            </a:r>
            <a:r>
              <a:rPr lang="en-US" sz="2400" dirty="0"/>
              <a:t>water </a:t>
            </a:r>
            <a:r>
              <a:rPr lang="en-US" sz="2400" dirty="0" smtClean="0"/>
              <a:t>includes </a:t>
            </a:r>
            <a:r>
              <a:rPr lang="en-US" sz="2400" dirty="0"/>
              <a:t>the water used in dishwashers, clothes washers, and ice machines. It also refers to water used for industrial purposes and in building systems such as boilers and chillers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Upgrade costs can be large and ROI long, so they may be cost-effective only under certain building and site conditions. </a:t>
            </a: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505200"/>
            <a:ext cx="73152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1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73050"/>
            <a:ext cx="2486026" cy="2698750"/>
          </a:xfrm>
        </p:spPr>
        <p:txBody>
          <a:bodyPr>
            <a:noAutofit/>
          </a:bodyPr>
          <a:lstStyle/>
          <a:p>
            <a:r>
              <a:rPr lang="en-US" sz="3200" dirty="0"/>
              <a:t>Practicing Water Efficient </a:t>
            </a:r>
            <a:r>
              <a:rPr lang="en-US" sz="3200" dirty="0" smtClean="0"/>
              <a:t>Landscaping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73050"/>
            <a:ext cx="5410200" cy="60515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Landscape irrigation </a:t>
            </a:r>
            <a:r>
              <a:rPr lang="en-US" sz="2400" dirty="0" smtClean="0"/>
              <a:t>practices consume </a:t>
            </a:r>
            <a:r>
              <a:rPr lang="en-US" sz="2400" dirty="0"/>
              <a:t>large quantities of potable </a:t>
            </a:r>
            <a:r>
              <a:rPr lang="en-US" sz="2400" dirty="0" smtClean="0"/>
              <a:t>water and account </a:t>
            </a:r>
            <a:r>
              <a:rPr lang="en-US" sz="2400" dirty="0"/>
              <a:t>for 30% of the 26 billion gallons of water consumed daily in </a:t>
            </a:r>
            <a:r>
              <a:rPr lang="en-US" sz="2400" dirty="0" smtClean="0"/>
              <a:t>US.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Select efficient technologies by installing sub-meters, irrigation sensors, and drip irrigation.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Use water efficient landscaping materials such as native </a:t>
            </a:r>
            <a:r>
              <a:rPr lang="en-US" sz="2400" dirty="0"/>
              <a:t>and adaptive </a:t>
            </a:r>
            <a:r>
              <a:rPr lang="en-US" sz="2400" dirty="0" smtClean="0"/>
              <a:t>plants (xeriscaping), </a:t>
            </a:r>
            <a:r>
              <a:rPr lang="en-US" sz="2400" dirty="0"/>
              <a:t>minimize areas with conventional turf grass, </a:t>
            </a:r>
            <a:r>
              <a:rPr lang="en-US" sz="2400" dirty="0" smtClean="0"/>
              <a:t>and </a:t>
            </a:r>
            <a:r>
              <a:rPr lang="en-US" sz="2400" dirty="0"/>
              <a:t>use mulching and composting strategies for optimal soil conditions.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0" y="32766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4" y="273050"/>
            <a:ext cx="3171826" cy="3308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Which of the following water efficiency systems do you use or plan to use?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609600"/>
            <a:ext cx="4572000" cy="571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Waterless urinals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Low and dual-flush toilets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Low-flow </a:t>
            </a:r>
            <a:r>
              <a:rPr lang="en-US" sz="2400" b="1" dirty="0"/>
              <a:t>showerheads and </a:t>
            </a:r>
            <a:r>
              <a:rPr lang="en-US" sz="2400" b="1" dirty="0" smtClean="0"/>
              <a:t>faucets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Drip </a:t>
            </a:r>
            <a:r>
              <a:rPr lang="en-US" sz="2400" b="1" dirty="0"/>
              <a:t>irrigation </a:t>
            </a:r>
            <a:r>
              <a:rPr lang="en-US" sz="2400" b="1" dirty="0" smtClean="0"/>
              <a:t>systems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Submeters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Recycled process water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525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Presented by Corey Lee Wilson IFMA IE Chapter President &amp; FMP; LEED AP O&amp;M</vt:lpstr>
      <vt:lpstr>Worst drought on record so far this year!</vt:lpstr>
      <vt:lpstr>California’s Leaders React to Historic Drought</vt:lpstr>
      <vt:lpstr>Ways We Can Save and Reduce Water Use By:</vt:lpstr>
      <vt:lpstr>Monitoring Water Usage Performance </vt:lpstr>
      <vt:lpstr>Reducing Indoor Potable Water Consumption</vt:lpstr>
      <vt:lpstr>Reducing Process Water  Usage </vt:lpstr>
      <vt:lpstr>Practicing Water Efficient Landscaping </vt:lpstr>
      <vt:lpstr>Which of the following water efficiency systems do you use or plan to use?</vt:lpstr>
      <vt:lpstr>Ask the WMWD Experts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Drought Presented by Corey Lee Wilson Chapter President; FMP; LEED AP O&amp;M, FMP</dc:title>
  <dc:creator>Corey</dc:creator>
  <cp:lastModifiedBy>Corey</cp:lastModifiedBy>
  <cp:revision>41</cp:revision>
  <cp:lastPrinted>2014-08-14T19:29:00Z</cp:lastPrinted>
  <dcterms:created xsi:type="dcterms:W3CDTF">2014-08-14T15:24:43Z</dcterms:created>
  <dcterms:modified xsi:type="dcterms:W3CDTF">2014-08-14T19:30:17Z</dcterms:modified>
</cp:coreProperties>
</file>